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293" r:id="rId2"/>
    <p:sldId id="295" r:id="rId3"/>
    <p:sldId id="283" r:id="rId4"/>
    <p:sldId id="353" r:id="rId5"/>
    <p:sldId id="291" r:id="rId6"/>
    <p:sldId id="292" r:id="rId7"/>
    <p:sldId id="300" r:id="rId8"/>
    <p:sldId id="301" r:id="rId9"/>
    <p:sldId id="302" r:id="rId10"/>
    <p:sldId id="264" r:id="rId11"/>
    <p:sldId id="306" r:id="rId12"/>
    <p:sldId id="305" r:id="rId13"/>
    <p:sldId id="304" r:id="rId14"/>
    <p:sldId id="303" r:id="rId15"/>
    <p:sldId id="266" r:id="rId16"/>
    <p:sldId id="312" r:id="rId17"/>
    <p:sldId id="313" r:id="rId18"/>
    <p:sldId id="310" r:id="rId19"/>
    <p:sldId id="307" r:id="rId20"/>
    <p:sldId id="268" r:id="rId21"/>
    <p:sldId id="315" r:id="rId22"/>
    <p:sldId id="316" r:id="rId23"/>
    <p:sldId id="321" r:id="rId24"/>
    <p:sldId id="322" r:id="rId25"/>
    <p:sldId id="270" r:id="rId26"/>
    <p:sldId id="324" r:id="rId27"/>
    <p:sldId id="328" r:id="rId28"/>
    <p:sldId id="329" r:id="rId29"/>
    <p:sldId id="330" r:id="rId30"/>
    <p:sldId id="272" r:id="rId31"/>
    <p:sldId id="331" r:id="rId32"/>
    <p:sldId id="332" r:id="rId33"/>
    <p:sldId id="333" r:id="rId34"/>
    <p:sldId id="334" r:id="rId35"/>
    <p:sldId id="274" r:id="rId36"/>
    <p:sldId id="335" r:id="rId37"/>
    <p:sldId id="337" r:id="rId38"/>
    <p:sldId id="338" r:id="rId39"/>
    <p:sldId id="339" r:id="rId40"/>
    <p:sldId id="276" r:id="rId41"/>
    <p:sldId id="340" r:id="rId42"/>
    <p:sldId id="341" r:id="rId43"/>
    <p:sldId id="342" r:id="rId44"/>
    <p:sldId id="343" r:id="rId45"/>
    <p:sldId id="278" r:id="rId46"/>
    <p:sldId id="344" r:id="rId47"/>
    <p:sldId id="345" r:id="rId48"/>
    <p:sldId id="346" r:id="rId49"/>
    <p:sldId id="347" r:id="rId50"/>
    <p:sldId id="280" r:id="rId51"/>
    <p:sldId id="348" r:id="rId52"/>
    <p:sldId id="349" r:id="rId53"/>
    <p:sldId id="350" r:id="rId54"/>
    <p:sldId id="351" r:id="rId55"/>
    <p:sldId id="352" r:id="rId56"/>
  </p:sldIdLst>
  <p:sldSz cx="13004800" cy="9753600"/>
  <p:notesSz cx="6797675" cy="9926638"/>
  <p:defaultTextStyle>
    <a:lvl1pPr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1pPr>
    <a:lvl2pPr indent="2286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2pPr>
    <a:lvl3pPr indent="4572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3pPr>
    <a:lvl4pPr indent="6858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4pPr>
    <a:lvl5pPr indent="9144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5pPr>
    <a:lvl6pPr indent="11430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6pPr>
    <a:lvl7pPr indent="13716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7pPr>
    <a:lvl8pPr indent="16002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8pPr>
    <a:lvl9pPr indent="18288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FD5"/>
    <a:srgbClr val="68B133"/>
    <a:srgbClr val="FFD600"/>
    <a:srgbClr val="FAC81A"/>
    <a:srgbClr val="F2B01E"/>
    <a:srgbClr val="CC006A"/>
    <a:srgbClr val="DA518D"/>
    <a:srgbClr val="6CB333"/>
    <a:srgbClr val="00A0D6"/>
    <a:srgbClr val="334C8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0564E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7C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solidFill>
                <a:srgbClr val="A8C3DF"/>
              </a:solidFill>
              <a:prstDash val="solid"/>
              <a:miter lim="400000"/>
            </a:ln>
          </a:left>
          <a:right>
            <a:ln w="12700" cap="flat">
              <a:solidFill>
                <a:srgbClr val="A8C3DF"/>
              </a:solidFill>
              <a:prstDash val="solid"/>
              <a:miter lim="400000"/>
            </a:ln>
          </a:right>
          <a:top>
            <a:ln w="12700" cap="flat">
              <a:solidFill>
                <a:srgbClr val="A8C3DF"/>
              </a:solidFill>
              <a:prstDash val="solid"/>
              <a:miter lim="400000"/>
            </a:ln>
          </a:top>
          <a:bottom>
            <a:ln w="12700" cap="flat">
              <a:solidFill>
                <a:srgbClr val="A8C3DF"/>
              </a:solidFill>
              <a:prstDash val="solid"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solidFill>
                <a:srgbClr val="A8C3D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C3DF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14975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9639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Roboto Regular"/>
          <a:ea typeface="Roboto Regular"/>
          <a:cs typeface="Roboto Regular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Styl ciemny 1 — ak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05" autoAdjust="0"/>
    <p:restoredTop sz="94654" autoAdjust="0"/>
  </p:normalViewPr>
  <p:slideViewPr>
    <p:cSldViewPr snapToGrid="0" snapToObjects="1">
      <p:cViewPr varScale="1">
        <p:scale>
          <a:sx n="79" d="100"/>
          <a:sy n="79" d="100"/>
        </p:scale>
        <p:origin x="-1284" y="-96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7779182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ti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5498" y="684991"/>
            <a:ext cx="615605" cy="2262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ti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144000" y="635000"/>
            <a:ext cx="3051487" cy="4191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736725" y="1354138"/>
            <a:ext cx="10458450" cy="2198687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1"/>
          </p:nvPr>
        </p:nvSpPr>
        <p:spPr>
          <a:xfrm>
            <a:off x="1736725" y="3773488"/>
            <a:ext cx="10458450" cy="589121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5198875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tif"/>
          <p:cNvPicPr/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5498" y="684991"/>
            <a:ext cx="615605" cy="22623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677988" y="878744"/>
            <a:ext cx="10517187" cy="1874837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1"/>
          </p:nvPr>
        </p:nvSpPr>
        <p:spPr>
          <a:xfrm>
            <a:off x="1677988" y="2753581"/>
            <a:ext cx="10517187" cy="48228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pic>
        <p:nvPicPr>
          <p:cNvPr id="6" name="pasted-image.tif"/>
          <p:cNvPicPr/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08000" y="8572500"/>
            <a:ext cx="3051487" cy="419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22998191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</p:sldLayoutIdLst>
  <p:transition spd="med"/>
  <p:timing>
    <p:tnLst>
      <p:par>
        <p:cTn id="1" dur="indefinite" restart="never" nodeType="tmRoot"/>
      </p:par>
    </p:tnLst>
  </p:timing>
  <p:txStyles>
    <p:titleStyle>
      <a:lvl1pPr defTabSz="584200" eaLnBrk="1" hangingPunct="1">
        <a:lnSpc>
          <a:spcPct val="90000"/>
        </a:lnSpc>
        <a:spcBef>
          <a:spcPts val="1600"/>
        </a:spcBef>
        <a:defRPr sz="5400" b="0" i="0">
          <a:solidFill>
            <a:srgbClr val="41424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ller"/>
        </a:defRPr>
      </a:lvl1pPr>
      <a:lvl2pPr indent="2286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2pPr>
      <a:lvl3pPr indent="4572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3pPr>
      <a:lvl4pPr indent="6858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4pPr>
      <a:lvl5pPr indent="9144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5pPr>
      <a:lvl6pPr indent="11430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6pPr>
      <a:lvl7pPr indent="13716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7pPr>
      <a:lvl8pPr indent="16002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8pPr>
      <a:lvl9pPr indent="1828800" defTabSz="584200" eaLnBrk="1" hangingPunct="1">
        <a:lnSpc>
          <a:spcPct val="90000"/>
        </a:lnSpc>
        <a:spcBef>
          <a:spcPts val="1600"/>
        </a:spcBef>
        <a:defRPr sz="4800" b="1">
          <a:solidFill>
            <a:srgbClr val="414241"/>
          </a:solidFill>
          <a:latin typeface="Aller"/>
          <a:ea typeface="Aller"/>
          <a:cs typeface="Aller"/>
          <a:sym typeface="Aller"/>
        </a:defRPr>
      </a:lvl9pPr>
    </p:titleStyle>
    <p:bodyStyle>
      <a:lvl1pPr marL="0" indent="0" defTabSz="584200" eaLnBrk="1" hangingPunct="1">
        <a:spcBef>
          <a:spcPts val="2200"/>
        </a:spcBef>
        <a:buSzPct val="75000"/>
        <a:buNone/>
        <a:defRPr sz="7000">
          <a:solidFill>
            <a:srgbClr val="41414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Roboto Regular"/>
        </a:defRPr>
      </a:lvl1pPr>
      <a:lvl2pPr marL="7831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2pPr>
      <a:lvl3pPr marL="12530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3pPr>
      <a:lvl4pPr marL="17229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4pPr>
      <a:lvl5pPr marL="21928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5pPr>
      <a:lvl6pPr marL="26627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6pPr>
      <a:lvl7pPr marL="31326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7pPr>
      <a:lvl8pPr marL="36025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8pPr>
      <a:lvl9pPr marL="4072466" indent="-313266" defTabSz="584200" eaLnBrk="1" hangingPunct="1">
        <a:spcBef>
          <a:spcPts val="2200"/>
        </a:spcBef>
        <a:buSzPct val="75000"/>
        <a:buChar char="•"/>
        <a:defRPr sz="2400">
          <a:solidFill>
            <a:srgbClr val="414141"/>
          </a:solidFill>
          <a:latin typeface="Roboto Regular"/>
          <a:ea typeface="Roboto Regular"/>
          <a:cs typeface="Roboto Regular"/>
          <a:sym typeface="Roboto Regular"/>
        </a:defRPr>
      </a:lvl9pPr>
    </p:bodyStyle>
    <p:otherStyle>
      <a:lvl1pPr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736725" y="1961147"/>
            <a:ext cx="10458450" cy="2430379"/>
          </a:xfrm>
        </p:spPr>
        <p:txBody>
          <a:bodyPr/>
          <a:lstStyle/>
          <a:p>
            <a:pPr algn="ctr"/>
            <a:r>
              <a:rPr lang="pl-PL" dirty="0" smtClean="0"/>
              <a:t>Projekt współfinansowany </a:t>
            </a:r>
            <a:br>
              <a:rPr lang="pl-PL" dirty="0" smtClean="0"/>
            </a:br>
            <a:r>
              <a:rPr lang="pl-PL" dirty="0" smtClean="0"/>
              <a:t>ze środków </a:t>
            </a:r>
            <a:br>
              <a:rPr lang="pl-PL" dirty="0" smtClean="0"/>
            </a:br>
            <a:r>
              <a:rPr lang="pl-PL" dirty="0" smtClean="0"/>
              <a:t>Województwa Małopolskiego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1736725" y="4788568"/>
            <a:ext cx="10458450" cy="4439652"/>
          </a:xfrm>
        </p:spPr>
        <p:txBody>
          <a:bodyPr/>
          <a:lstStyle/>
          <a:p>
            <a:pPr algn="ctr"/>
            <a:r>
              <a:rPr lang="pl-PL" sz="4800" dirty="0" smtClean="0"/>
              <a:t>Zadanie pn.</a:t>
            </a:r>
            <a:endParaRPr lang="pl-PL" sz="4800" dirty="0" smtClean="0"/>
          </a:p>
          <a:p>
            <a:pPr algn="ctr"/>
            <a:r>
              <a:rPr lang="pl-PL" sz="4800" dirty="0" smtClean="0"/>
              <a:t>Modernizacja dróg dojazdowych do gruntów rolnych</a:t>
            </a:r>
          </a:p>
          <a:p>
            <a:pPr algn="ctr"/>
            <a:r>
              <a:rPr lang="pl-PL" sz="7500" b="1" dirty="0" smtClean="0"/>
              <a:t>2022</a:t>
            </a:r>
            <a:endParaRPr lang="pl-PL" sz="7500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46663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736725" y="1961147"/>
            <a:ext cx="10458450" cy="1812341"/>
          </a:xfrm>
        </p:spPr>
        <p:txBody>
          <a:bodyPr/>
          <a:lstStyle/>
          <a:p>
            <a:r>
              <a:rPr lang="pl-PL" dirty="0" smtClean="0"/>
              <a:t>Droga dojazdowa Przezwody</a:t>
            </a:r>
            <a:br>
              <a:rPr lang="pl-PL" dirty="0" smtClean="0"/>
            </a:br>
            <a:r>
              <a:rPr lang="pl-PL" dirty="0" smtClean="0"/>
              <a:t>nr działki 256 o długości </a:t>
            </a:r>
            <a:r>
              <a:rPr lang="pl-PL" dirty="0" smtClean="0"/>
              <a:t>346 m b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sz="3600" b="1" u="sng" dirty="0" smtClean="0"/>
          </a:p>
          <a:p>
            <a:r>
              <a:rPr lang="pl-PL" sz="3600" b="1" u="sng" dirty="0" smtClean="0"/>
              <a:t>Wartość Inwestycji 					85 632,43 zł:</a:t>
            </a:r>
          </a:p>
          <a:p>
            <a:r>
              <a:rPr lang="pl-PL" sz="3600" dirty="0" smtClean="0"/>
              <a:t>Dofinansowanie Województwa		34 109,30 zł</a:t>
            </a:r>
          </a:p>
          <a:p>
            <a:r>
              <a:rPr lang="pl-PL" sz="3600" dirty="0" smtClean="0"/>
              <a:t>Środki Gminy	</a:t>
            </a:r>
            <a:r>
              <a:rPr lang="pl-PL" sz="3600" dirty="0" smtClean="0"/>
              <a:t>Proszowice</a:t>
            </a:r>
            <a:r>
              <a:rPr lang="pl-PL" sz="3600" dirty="0" smtClean="0"/>
              <a:t>			50 523,13 zł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46663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112_131649.jpg"/>
          <p:cNvPicPr>
            <a:picLocks noChangeAspect="1"/>
          </p:cNvPicPr>
          <p:nvPr/>
        </p:nvPicPr>
        <p:blipFill>
          <a:blip r:embed="rId2" cstate="print"/>
          <a:srcRect l="9765" r="17795"/>
          <a:stretch>
            <a:fillRect/>
          </a:stretch>
        </p:blipFill>
        <p:spPr>
          <a:xfrm rot="5400000">
            <a:off x="3416370" y="1224662"/>
            <a:ext cx="695425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914_102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0989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112_131740.jpg"/>
          <p:cNvPicPr>
            <a:picLocks noChangeAspect="1"/>
          </p:cNvPicPr>
          <p:nvPr/>
        </p:nvPicPr>
        <p:blipFill>
          <a:blip r:embed="rId2" cstate="print"/>
          <a:srcRect l="9116" r="19697"/>
          <a:stretch>
            <a:fillRect/>
          </a:stretch>
        </p:blipFill>
        <p:spPr>
          <a:xfrm rot="5400000">
            <a:off x="3055422" y="1357012"/>
            <a:ext cx="6833939" cy="72000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914_102136.jpg"/>
          <p:cNvPicPr>
            <a:picLocks noChangeAspect="1"/>
          </p:cNvPicPr>
          <p:nvPr/>
        </p:nvPicPr>
        <p:blipFill>
          <a:blip r:embed="rId2" cstate="print">
            <a:lum bright="7000" contrast="10000"/>
          </a:blip>
          <a:stretch>
            <a:fillRect/>
          </a:stretch>
        </p:blipFill>
        <p:spPr>
          <a:xfrm>
            <a:off x="1925053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736725" y="1961147"/>
            <a:ext cx="10458450" cy="1812341"/>
          </a:xfrm>
        </p:spPr>
        <p:txBody>
          <a:bodyPr/>
          <a:lstStyle/>
          <a:p>
            <a:r>
              <a:rPr lang="pl-PL" dirty="0" smtClean="0"/>
              <a:t>Droga dojazdowa Żębocin</a:t>
            </a:r>
            <a:br>
              <a:rPr lang="pl-PL" dirty="0" smtClean="0"/>
            </a:br>
            <a:r>
              <a:rPr lang="pl-PL" dirty="0" smtClean="0"/>
              <a:t>nr działki 344 o długości </a:t>
            </a:r>
            <a:r>
              <a:rPr lang="pl-PL" dirty="0" smtClean="0"/>
              <a:t>211 m b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sz="3600" b="1" u="sng" dirty="0" smtClean="0"/>
          </a:p>
          <a:p>
            <a:r>
              <a:rPr lang="pl-PL" sz="3600" b="1" u="sng" dirty="0" smtClean="0"/>
              <a:t>Wartość Inwestycji 					84 632,73 zł:</a:t>
            </a:r>
          </a:p>
          <a:p>
            <a:r>
              <a:rPr lang="pl-PL" sz="3600" dirty="0" smtClean="0"/>
              <a:t>Dofinansowanie Województwa		33 529,41 zł</a:t>
            </a:r>
          </a:p>
          <a:p>
            <a:r>
              <a:rPr lang="pl-PL" sz="3600" dirty="0" smtClean="0"/>
              <a:t>Środki </a:t>
            </a:r>
            <a:r>
              <a:rPr lang="pl-PL" sz="3600" dirty="0" smtClean="0"/>
              <a:t>Gminy Proszowice</a:t>
            </a:r>
            <a:r>
              <a:rPr lang="pl-PL" sz="3600" dirty="0" smtClean="0"/>
              <a:t>				51 103,32 zł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46663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20220112_1406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9116" y="1179095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20220819_1303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7085" y="1179095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20220112_1409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5053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20220819_1303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3179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736725" y="1961147"/>
            <a:ext cx="10458450" cy="1812341"/>
          </a:xfrm>
        </p:spPr>
        <p:txBody>
          <a:bodyPr/>
          <a:lstStyle/>
          <a:p>
            <a:pPr algn="ctr"/>
            <a:r>
              <a:rPr lang="pl-PL" dirty="0" smtClean="0"/>
              <a:t>Modernizacja </a:t>
            </a:r>
            <a:r>
              <a:rPr lang="pl-PL" dirty="0" smtClean="0"/>
              <a:t>dróg dojazdowych do gruntów rolnych</a:t>
            </a:r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1736725" y="4150895"/>
            <a:ext cx="10458450" cy="4599405"/>
          </a:xfrm>
        </p:spPr>
        <p:txBody>
          <a:bodyPr/>
          <a:lstStyle/>
          <a:p>
            <a:endParaRPr lang="pl-PL" sz="3600" b="1" u="sng" dirty="0" smtClean="0"/>
          </a:p>
          <a:p>
            <a:r>
              <a:rPr lang="pl-PL" sz="3600" b="1" u="sng" dirty="0" smtClean="0"/>
              <a:t>Wartość Inwestycji 					616 668,15 zł:</a:t>
            </a:r>
          </a:p>
          <a:p>
            <a:r>
              <a:rPr lang="pl-PL" sz="3600" dirty="0" smtClean="0"/>
              <a:t>Dofinansowanie Województwa		250 000,00 zł</a:t>
            </a:r>
          </a:p>
          <a:p>
            <a:r>
              <a:rPr lang="pl-PL" sz="3600" dirty="0" smtClean="0"/>
              <a:t>Środki Gminy	</a:t>
            </a:r>
            <a:r>
              <a:rPr lang="pl-PL" sz="3600" dirty="0" smtClean="0"/>
              <a:t>Proszowice</a:t>
            </a:r>
            <a:r>
              <a:rPr lang="pl-PL" sz="3600" dirty="0" smtClean="0"/>
              <a:t>			</a:t>
            </a:r>
            <a:r>
              <a:rPr lang="pl-PL" sz="3600" dirty="0" smtClean="0"/>
              <a:t>366 668,15 </a:t>
            </a:r>
            <a:r>
              <a:rPr lang="pl-PL" sz="3600" dirty="0" smtClean="0"/>
              <a:t>zł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46663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736725" y="1961147"/>
            <a:ext cx="10458450" cy="1812341"/>
          </a:xfrm>
        </p:spPr>
        <p:txBody>
          <a:bodyPr/>
          <a:lstStyle/>
          <a:p>
            <a:r>
              <a:rPr lang="pl-PL" dirty="0" smtClean="0"/>
              <a:t>Droga dojazdowa Klimontów Orlica </a:t>
            </a:r>
            <a:br>
              <a:rPr lang="pl-PL" dirty="0" smtClean="0"/>
            </a:br>
            <a:r>
              <a:rPr lang="pl-PL" dirty="0" smtClean="0"/>
              <a:t>nr działki 987 o długości </a:t>
            </a:r>
            <a:r>
              <a:rPr lang="pl-PL" dirty="0" smtClean="0"/>
              <a:t>100 m b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sz="3600" b="1" u="sng" dirty="0" smtClean="0"/>
          </a:p>
          <a:p>
            <a:r>
              <a:rPr lang="pl-PL" sz="3600" b="1" u="sng" dirty="0" smtClean="0"/>
              <a:t>Wartość Inwestycji 					13 560,75 zł:</a:t>
            </a:r>
          </a:p>
          <a:p>
            <a:r>
              <a:rPr lang="pl-PL" sz="3600" dirty="0" smtClean="0"/>
              <a:t>Dofinansowanie Województwa		  5 559,91 zł</a:t>
            </a:r>
          </a:p>
          <a:p>
            <a:r>
              <a:rPr lang="pl-PL" sz="3600" dirty="0" smtClean="0"/>
              <a:t>Środki Gminy	</a:t>
            </a:r>
            <a:r>
              <a:rPr lang="pl-PL" sz="3600" dirty="0" smtClean="0"/>
              <a:t>Proszowice</a:t>
            </a:r>
            <a:r>
              <a:rPr lang="pl-PL" sz="3600" dirty="0" smtClean="0"/>
              <a:t>			  8 000,84 zł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46663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113_0955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0832" y="1179095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819_142231_HD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0989" y="1179095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20220113_0956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7988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20220819_142257_HD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4895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736724" y="1961147"/>
            <a:ext cx="10884401" cy="1812341"/>
          </a:xfrm>
        </p:spPr>
        <p:txBody>
          <a:bodyPr/>
          <a:lstStyle/>
          <a:p>
            <a:r>
              <a:rPr lang="pl-PL" dirty="0" smtClean="0"/>
              <a:t>Droga dojazdowa Kowala  </a:t>
            </a:r>
            <a:br>
              <a:rPr lang="pl-PL" dirty="0" smtClean="0"/>
            </a:br>
            <a:r>
              <a:rPr lang="pl-PL" dirty="0" smtClean="0"/>
              <a:t>nr </a:t>
            </a:r>
            <a:r>
              <a:rPr lang="pl-PL" dirty="0" smtClean="0"/>
              <a:t>dz. </a:t>
            </a:r>
            <a:r>
              <a:rPr lang="pl-PL" dirty="0" smtClean="0"/>
              <a:t>284, 285, 286 o dł. </a:t>
            </a:r>
            <a:r>
              <a:rPr lang="pl-PL" dirty="0" smtClean="0"/>
              <a:t>115 m b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sz="3600" b="1" u="sng" dirty="0" smtClean="0"/>
          </a:p>
          <a:p>
            <a:r>
              <a:rPr lang="pl-PL" sz="3600" b="1" u="sng" dirty="0" smtClean="0"/>
              <a:t>Wartość Inwestycji 					53 313,74 zł:</a:t>
            </a:r>
          </a:p>
          <a:p>
            <a:r>
              <a:rPr lang="pl-PL" sz="3600" dirty="0" smtClean="0"/>
              <a:t>Dofinansowanie Województwa		21 325,50 zł</a:t>
            </a:r>
          </a:p>
          <a:p>
            <a:r>
              <a:rPr lang="pl-PL" sz="3600" dirty="0" smtClean="0"/>
              <a:t>Środki </a:t>
            </a:r>
            <a:r>
              <a:rPr lang="pl-PL" sz="3600" dirty="0" smtClean="0"/>
              <a:t>Gminy Proszowice</a:t>
            </a:r>
            <a:r>
              <a:rPr lang="pl-PL" sz="3600" dirty="0" smtClean="0"/>
              <a:t>				31 988,24 zł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46663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112_1354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4895" y="1203158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819_130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7084" y="1203158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112_1357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9116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819_1309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7084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736725" y="1961147"/>
            <a:ext cx="10458450" cy="1812341"/>
          </a:xfrm>
        </p:spPr>
        <p:txBody>
          <a:bodyPr/>
          <a:lstStyle/>
          <a:p>
            <a:pPr algn="ctr"/>
            <a:r>
              <a:rPr lang="pl-PL" dirty="0" smtClean="0"/>
              <a:t>Modernizacja </a:t>
            </a:r>
            <a:r>
              <a:rPr lang="pl-PL" dirty="0" smtClean="0"/>
              <a:t>dróg dojazdowych do gruntów rolnych</a:t>
            </a:r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1736725" y="4499811"/>
            <a:ext cx="10458450" cy="4599405"/>
          </a:xfrm>
        </p:spPr>
        <p:txBody>
          <a:bodyPr/>
          <a:lstStyle/>
          <a:p>
            <a:endParaRPr lang="pl-PL" sz="3600" b="1" u="sng" dirty="0" smtClean="0"/>
          </a:p>
          <a:p>
            <a:r>
              <a:rPr lang="pl-PL" sz="3600" b="1" u="sng" dirty="0" smtClean="0"/>
              <a:t>Łączna długość dróg					1908 m b.:</a:t>
            </a:r>
          </a:p>
          <a:p>
            <a:r>
              <a:rPr lang="pl-PL" sz="3600" dirty="0" smtClean="0"/>
              <a:t>Nawierzchni bitumiczna 			       915 m b.</a:t>
            </a:r>
          </a:p>
          <a:p>
            <a:r>
              <a:rPr lang="pl-PL" sz="3600" dirty="0" smtClean="0"/>
              <a:t>Nawierzchnia kruszywo				   993 m b.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46663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736725" y="1961147"/>
            <a:ext cx="10458450" cy="1812341"/>
          </a:xfrm>
        </p:spPr>
        <p:txBody>
          <a:bodyPr/>
          <a:lstStyle/>
          <a:p>
            <a:r>
              <a:rPr lang="pl-PL" dirty="0" smtClean="0"/>
              <a:t>Droga dojazdowa Opatkowice</a:t>
            </a:r>
            <a:br>
              <a:rPr lang="pl-PL" dirty="0" smtClean="0"/>
            </a:br>
            <a:r>
              <a:rPr lang="pl-PL" dirty="0" smtClean="0"/>
              <a:t>nr działki 153/9, 531 o dł. </a:t>
            </a:r>
            <a:r>
              <a:rPr lang="pl-PL" dirty="0" smtClean="0"/>
              <a:t>326 m b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sz="3600" b="1" u="sng" dirty="0" smtClean="0"/>
          </a:p>
          <a:p>
            <a:r>
              <a:rPr lang="pl-PL" sz="3600" b="1" u="sng" dirty="0" smtClean="0"/>
              <a:t>Wartość Inwestycji 					193 515,16 zł:</a:t>
            </a:r>
          </a:p>
          <a:p>
            <a:r>
              <a:rPr lang="pl-PL" sz="3600" dirty="0" smtClean="0"/>
              <a:t>Dofinansowanie Województwa		  79 341,22 zł</a:t>
            </a:r>
          </a:p>
          <a:p>
            <a:r>
              <a:rPr lang="pl-PL" sz="3600" dirty="0" smtClean="0"/>
              <a:t>Środki Gminy	</a:t>
            </a:r>
            <a:r>
              <a:rPr lang="pl-PL" sz="3600" dirty="0" smtClean="0"/>
              <a:t>Proszowice</a:t>
            </a:r>
            <a:r>
              <a:rPr lang="pl-PL" sz="3600" dirty="0" smtClean="0"/>
              <a:t>			114 173,94 zł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46663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20220113_105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147" y="1167063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20220819_143455_HD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5053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20220113_1053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3021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20220819_143545_HD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3021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736725" y="1961147"/>
            <a:ext cx="10458450" cy="1812341"/>
          </a:xfrm>
        </p:spPr>
        <p:txBody>
          <a:bodyPr/>
          <a:lstStyle/>
          <a:p>
            <a:r>
              <a:rPr lang="pl-PL" dirty="0" smtClean="0"/>
              <a:t>Droga dojazdowa Ostrów </a:t>
            </a:r>
            <a:br>
              <a:rPr lang="pl-PL" dirty="0" smtClean="0"/>
            </a:br>
            <a:r>
              <a:rPr lang="pl-PL" dirty="0" smtClean="0"/>
              <a:t>nr działki 864 o długości </a:t>
            </a:r>
            <a:r>
              <a:rPr lang="pl-PL" dirty="0" smtClean="0"/>
              <a:t>80 m b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sz="3600" b="1" u="sng" dirty="0" smtClean="0"/>
          </a:p>
          <a:p>
            <a:r>
              <a:rPr lang="pl-PL" sz="3600" b="1" u="sng" dirty="0" smtClean="0"/>
              <a:t>Wartość Inwestycji 					22 700,88 zł:</a:t>
            </a:r>
          </a:p>
          <a:p>
            <a:r>
              <a:rPr lang="pl-PL" sz="3600" dirty="0" smtClean="0"/>
              <a:t>Dofinansowanie Województwa		  9 307,36zł</a:t>
            </a:r>
          </a:p>
          <a:p>
            <a:r>
              <a:rPr lang="pl-PL" sz="3600" dirty="0" smtClean="0"/>
              <a:t>Środki Gminy	</a:t>
            </a:r>
            <a:r>
              <a:rPr lang="pl-PL" sz="3600" dirty="0" smtClean="0"/>
              <a:t>Proszowice</a:t>
            </a:r>
            <a:r>
              <a:rPr lang="pl-PL" sz="3600" dirty="0" smtClean="0"/>
              <a:t>			13 393,52 zł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46663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112_1503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0989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819_140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6926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112_1504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6926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Obraz 6" descr="20220819_1359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5053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878745"/>
            <a:ext cx="10517187" cy="1455382"/>
          </a:xfrm>
        </p:spPr>
        <p:txBody>
          <a:bodyPr/>
          <a:lstStyle/>
          <a:p>
            <a:pPr algn="ctr"/>
            <a:r>
              <a:rPr lang="pl-PL" sz="3000" dirty="0" smtClean="0"/>
              <a:t>Zadanie pn.</a:t>
            </a:r>
          </a:p>
          <a:p>
            <a:pPr algn="ctr"/>
            <a:r>
              <a:rPr lang="pl-PL" sz="3000" dirty="0" smtClean="0"/>
              <a:t>Modernizacja dróg dojazdowych do gruntów </a:t>
            </a:r>
            <a:r>
              <a:rPr lang="pl-PL" sz="3000" dirty="0" smtClean="0"/>
              <a:t>rolnych:</a:t>
            </a:r>
            <a:endParaRPr lang="pl-PL" sz="3000" dirty="0" smtClean="0"/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1677988" y="2791325"/>
            <a:ext cx="10517187" cy="5811253"/>
          </a:xfrm>
        </p:spPr>
        <p:txBody>
          <a:bodyPr/>
          <a:lstStyle/>
          <a:p>
            <a:pPr marL="457200" lvl="0" indent="-457200">
              <a:lnSpc>
                <a:spcPct val="75000"/>
              </a:lnSpc>
              <a:buFont typeface="+mj-lt"/>
              <a:buAutoNum type="alphaLcParenR"/>
            </a:pPr>
            <a:r>
              <a:rPr lang="pl-PL" dirty="0" smtClean="0"/>
              <a:t>Droga dojazdowa Klimontów nr działki 970/2 o długości 133 m b. </a:t>
            </a:r>
            <a:endParaRPr lang="pl-PL" dirty="0" smtClean="0"/>
          </a:p>
          <a:p>
            <a:pPr marL="457200" lvl="0" indent="-457200">
              <a:lnSpc>
                <a:spcPct val="75000"/>
              </a:lnSpc>
              <a:buFont typeface="+mj-lt"/>
              <a:buAutoNum type="alphaLcParenR"/>
            </a:pPr>
            <a:r>
              <a:rPr lang="pl-PL" dirty="0" smtClean="0"/>
              <a:t>Droga </a:t>
            </a:r>
            <a:r>
              <a:rPr lang="pl-PL" dirty="0" smtClean="0"/>
              <a:t>dojazdowa Przezwody nr działki 256 o długości </a:t>
            </a:r>
            <a:r>
              <a:rPr lang="pl-PL" dirty="0" smtClean="0"/>
              <a:t>346 </a:t>
            </a:r>
            <a:r>
              <a:rPr lang="pl-PL" dirty="0" smtClean="0"/>
              <a:t>m b. </a:t>
            </a:r>
            <a:endParaRPr lang="pl-PL" dirty="0" smtClean="0"/>
          </a:p>
          <a:p>
            <a:pPr marL="457200" indent="-457200">
              <a:lnSpc>
                <a:spcPct val="75000"/>
              </a:lnSpc>
              <a:buFont typeface="+mj-lt"/>
              <a:buAutoNum type="alphaLcParenR"/>
            </a:pPr>
            <a:r>
              <a:rPr lang="pl-PL" dirty="0" smtClean="0"/>
              <a:t>Droga dojazdowa Żębocin nr działki 344 o długości 211 m b. </a:t>
            </a:r>
          </a:p>
          <a:p>
            <a:pPr marL="457200" indent="-457200">
              <a:lnSpc>
                <a:spcPct val="75000"/>
              </a:lnSpc>
              <a:buFont typeface="+mj-lt"/>
              <a:buAutoNum type="alphaLcParenR"/>
            </a:pPr>
            <a:r>
              <a:rPr lang="pl-PL" dirty="0" smtClean="0"/>
              <a:t>Droga dojazdowa Klimontów Orlica nr działki 987 o długości 100 m b.</a:t>
            </a:r>
          </a:p>
          <a:p>
            <a:pPr marL="457200" indent="-457200">
              <a:lnSpc>
                <a:spcPct val="75000"/>
              </a:lnSpc>
              <a:buFont typeface="+mj-lt"/>
              <a:buAutoNum type="alphaLcParenR"/>
            </a:pPr>
            <a:r>
              <a:rPr lang="pl-PL" dirty="0" smtClean="0"/>
              <a:t>Droga dojazdowa Kowala nr działki 284, 285, 286 o długości 115 m b.</a:t>
            </a:r>
          </a:p>
          <a:p>
            <a:pPr marL="457200" indent="-457200">
              <a:lnSpc>
                <a:spcPct val="75000"/>
              </a:lnSpc>
              <a:buFont typeface="+mj-lt"/>
              <a:buAutoNum type="alphaLcParenR"/>
            </a:pPr>
            <a:r>
              <a:rPr lang="pl-PL" dirty="0" smtClean="0"/>
              <a:t>Droga dojazdowa Opatkowice nr działki 153/9, 531 o długości 326 m b. </a:t>
            </a:r>
          </a:p>
          <a:p>
            <a:pPr marL="457200" indent="-457200">
              <a:lnSpc>
                <a:spcPct val="75000"/>
              </a:lnSpc>
              <a:buFont typeface="+mj-lt"/>
              <a:buAutoNum type="alphaLcParenR"/>
            </a:pPr>
            <a:r>
              <a:rPr lang="pl-PL" dirty="0" smtClean="0"/>
              <a:t>Droga dojazdowa Ostrów nr działki 864 o długości 80 m b.</a:t>
            </a:r>
          </a:p>
          <a:p>
            <a:pPr marL="457200" indent="-457200">
              <a:lnSpc>
                <a:spcPct val="75000"/>
              </a:lnSpc>
              <a:buFont typeface="+mj-lt"/>
              <a:buAutoNum type="alphaLcParenR"/>
            </a:pPr>
            <a:r>
              <a:rPr lang="pl-PL" dirty="0" smtClean="0"/>
              <a:t>Droga dojazdowa Szczytniki Kolonia nr działki 163 o długości 250 m b. </a:t>
            </a:r>
          </a:p>
          <a:p>
            <a:pPr marL="457200" indent="-457200">
              <a:lnSpc>
                <a:spcPct val="75000"/>
              </a:lnSpc>
              <a:buFont typeface="+mj-lt"/>
              <a:buAutoNum type="alphaLcParenR"/>
            </a:pPr>
            <a:r>
              <a:rPr lang="pl-PL" dirty="0" smtClean="0"/>
              <a:t>Droga dojazdowa Wolwanowice nr działki 204 o długości 297 m b. </a:t>
            </a:r>
          </a:p>
          <a:p>
            <a:pPr marL="457200" indent="-457200">
              <a:lnSpc>
                <a:spcPct val="75000"/>
              </a:lnSpc>
              <a:buFont typeface="+mj-lt"/>
              <a:buAutoNum type="alphaLcParenR"/>
            </a:pPr>
            <a:r>
              <a:rPr lang="pl-PL" dirty="0" smtClean="0"/>
              <a:t>Droga dojazdowa Piekary nr działki 376 o długości 50 m b.</a:t>
            </a:r>
          </a:p>
          <a:p>
            <a:pPr lvl="0"/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736724" y="1961147"/>
            <a:ext cx="10884401" cy="1812341"/>
          </a:xfrm>
        </p:spPr>
        <p:txBody>
          <a:bodyPr/>
          <a:lstStyle/>
          <a:p>
            <a:r>
              <a:rPr lang="pl-PL" dirty="0" smtClean="0"/>
              <a:t>Droga dojazdowa Szczytniki Kolonia</a:t>
            </a:r>
            <a:br>
              <a:rPr lang="pl-PL" dirty="0" smtClean="0"/>
            </a:br>
            <a:r>
              <a:rPr lang="pl-PL" dirty="0" smtClean="0"/>
              <a:t>nr działki 163 o długości </a:t>
            </a:r>
            <a:r>
              <a:rPr lang="pl-PL" dirty="0" smtClean="0"/>
              <a:t>250 m b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sz="3600" b="1" u="sng" dirty="0" smtClean="0"/>
          </a:p>
          <a:p>
            <a:r>
              <a:rPr lang="pl-PL" sz="3600" b="1" u="sng" dirty="0" smtClean="0"/>
              <a:t>Wartość Inwestycji 					44 071,24 zł:</a:t>
            </a:r>
          </a:p>
          <a:p>
            <a:r>
              <a:rPr lang="pl-PL" sz="3600" dirty="0" smtClean="0"/>
              <a:t>Dofinansowanie Województwa		17 628,50 zł</a:t>
            </a:r>
          </a:p>
          <a:p>
            <a:r>
              <a:rPr lang="pl-PL" sz="3600" dirty="0" smtClean="0"/>
              <a:t>Środki Gminy	</a:t>
            </a:r>
            <a:r>
              <a:rPr lang="pl-PL" sz="3600" dirty="0" smtClean="0"/>
              <a:t>Proszowice</a:t>
            </a:r>
            <a:r>
              <a:rPr lang="pl-PL" sz="3600" dirty="0" smtClean="0"/>
              <a:t>			26 442,74 zł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46663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20220113_1038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8958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20220914_1353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3021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113_104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7084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914_1354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3179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736725" y="1961147"/>
            <a:ext cx="10458450" cy="1812341"/>
          </a:xfrm>
        </p:spPr>
        <p:txBody>
          <a:bodyPr/>
          <a:lstStyle/>
          <a:p>
            <a:r>
              <a:rPr lang="pl-PL" dirty="0" smtClean="0"/>
              <a:t>Droga dojazdowa Wolwanowice</a:t>
            </a:r>
            <a:br>
              <a:rPr lang="pl-PL" dirty="0" smtClean="0"/>
            </a:br>
            <a:r>
              <a:rPr lang="pl-PL" dirty="0" smtClean="0"/>
              <a:t>nr działki 204 o długości </a:t>
            </a:r>
            <a:r>
              <a:rPr lang="pl-PL" dirty="0" smtClean="0"/>
              <a:t>297 m b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sz="3600" b="1" u="sng" dirty="0" smtClean="0"/>
          </a:p>
          <a:p>
            <a:r>
              <a:rPr lang="pl-PL" sz="3600" b="1" u="sng" dirty="0" smtClean="0"/>
              <a:t>Wartość Inwestycji 					69 008,51 zł:</a:t>
            </a:r>
          </a:p>
          <a:p>
            <a:r>
              <a:rPr lang="pl-PL" sz="3600" dirty="0" smtClean="0"/>
              <a:t>Dofinansowanie Województwa		27 603,39 zł</a:t>
            </a:r>
          </a:p>
          <a:p>
            <a:r>
              <a:rPr lang="pl-PL" sz="3600" dirty="0" smtClean="0"/>
              <a:t>Środki Gminy	</a:t>
            </a:r>
            <a:r>
              <a:rPr lang="pl-PL" sz="3600" dirty="0" smtClean="0"/>
              <a:t>Proszowice</a:t>
            </a:r>
            <a:r>
              <a:rPr lang="pl-PL" sz="3600" dirty="0" smtClean="0"/>
              <a:t>			41 405,12 zł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46663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20220112_123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20220914_1036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7084" y="1179095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20220112_124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0832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20220914_103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0989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736725" y="1961147"/>
            <a:ext cx="10458450" cy="1812341"/>
          </a:xfrm>
        </p:spPr>
        <p:txBody>
          <a:bodyPr/>
          <a:lstStyle/>
          <a:p>
            <a:r>
              <a:rPr lang="pl-PL" dirty="0" smtClean="0"/>
              <a:t>Droga dojazdowa Klimontów </a:t>
            </a:r>
            <a:br>
              <a:rPr lang="pl-PL" dirty="0" smtClean="0"/>
            </a:br>
            <a:r>
              <a:rPr lang="pl-PL" dirty="0" smtClean="0"/>
              <a:t>nr działki 970/2 o długości </a:t>
            </a:r>
            <a:r>
              <a:rPr lang="pl-PL" dirty="0" smtClean="0"/>
              <a:t>133 m b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sz="3600" b="1" u="sng" dirty="0" smtClean="0"/>
          </a:p>
          <a:p>
            <a:r>
              <a:rPr lang="pl-PL" sz="3600" b="1" u="sng" dirty="0" smtClean="0"/>
              <a:t>Wartość Inwestycji 					25 961,73 zł:</a:t>
            </a:r>
          </a:p>
          <a:p>
            <a:r>
              <a:rPr lang="pl-PL" sz="3600" dirty="0" smtClean="0"/>
              <a:t>Dofinansowanie Województwa		10 644,31 zł</a:t>
            </a:r>
          </a:p>
          <a:p>
            <a:r>
              <a:rPr lang="pl-PL" sz="3600" dirty="0" smtClean="0"/>
              <a:t>Środki Gminy	</a:t>
            </a:r>
            <a:r>
              <a:rPr lang="pl-PL" sz="3600" dirty="0" smtClean="0"/>
              <a:t>Proszowice</a:t>
            </a:r>
            <a:r>
              <a:rPr lang="pl-PL" sz="3600" dirty="0" smtClean="0"/>
              <a:t>			15317,42 zł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46663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736725" y="1961147"/>
            <a:ext cx="10458450" cy="1812341"/>
          </a:xfrm>
        </p:spPr>
        <p:txBody>
          <a:bodyPr/>
          <a:lstStyle/>
          <a:p>
            <a:r>
              <a:rPr lang="pl-PL" dirty="0" smtClean="0"/>
              <a:t>Droga dojazdowa Piekary </a:t>
            </a:r>
            <a:br>
              <a:rPr lang="pl-PL" dirty="0" smtClean="0"/>
            </a:br>
            <a:r>
              <a:rPr lang="pl-PL" dirty="0" smtClean="0"/>
              <a:t>nr działki 376 o długości </a:t>
            </a:r>
            <a:r>
              <a:rPr lang="pl-PL" dirty="0" smtClean="0"/>
              <a:t>50 m b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sz="3600" b="1" u="sng" dirty="0" smtClean="0"/>
          </a:p>
          <a:p>
            <a:r>
              <a:rPr lang="pl-PL" sz="3600" b="1" u="sng" dirty="0" smtClean="0"/>
              <a:t>Wartość Inwestycji 					24 270,98 zł:</a:t>
            </a:r>
          </a:p>
          <a:p>
            <a:r>
              <a:rPr lang="pl-PL" sz="3600" dirty="0" smtClean="0"/>
              <a:t>Dofinansowanie Województwa		  9 951,10 zł</a:t>
            </a:r>
          </a:p>
          <a:p>
            <a:r>
              <a:rPr lang="pl-PL" sz="3600" dirty="0" smtClean="0"/>
              <a:t>Środki Gminy	</a:t>
            </a:r>
            <a:r>
              <a:rPr lang="pl-PL" sz="3600" dirty="0" smtClean="0"/>
              <a:t>Proszowice</a:t>
            </a:r>
            <a:r>
              <a:rPr lang="pl-PL" sz="3600" dirty="0" smtClean="0"/>
              <a:t>			14 319,88 zł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46663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112_1259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5211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819_133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9274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112_130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147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819_1335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147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 smtClean="0"/>
              <a:t>Modernizacja dróg dojazdowych </a:t>
            </a:r>
            <a:br>
              <a:rPr lang="pl-PL" dirty="0" smtClean="0"/>
            </a:br>
            <a:r>
              <a:rPr lang="pl-PL" dirty="0" smtClean="0"/>
              <a:t>do gruntów rolnych  w roku 2022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1677988" y="2753580"/>
            <a:ext cx="10955170" cy="554985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dirty="0" smtClean="0"/>
              <a:t>Gmina Proszowice, przy dofinansowaniu ze </a:t>
            </a:r>
            <a:r>
              <a:rPr lang="pl-PL" dirty="0" smtClean="0"/>
              <a:t>środków budżetu Województwa Małopolskiego związanych z wyłączeniem z produkcji gruntów </a:t>
            </a:r>
            <a:r>
              <a:rPr lang="pl-PL" dirty="0" smtClean="0"/>
              <a:t>rolnych, wykonała w roku 2022 modernizację nawierzchni </a:t>
            </a:r>
            <a:r>
              <a:rPr lang="pl-PL" dirty="0" smtClean="0"/>
              <a:t>dróg dojazdowych do gruntów rolnych</a:t>
            </a:r>
            <a:r>
              <a:rPr lang="pl-PL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Wysokość otrzymanej dotacji ze środków Województwa wynosi 250 000,00 </a:t>
            </a:r>
            <a:r>
              <a:rPr lang="pl-PL" dirty="0" smtClean="0"/>
              <a:t>zł.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Za łączną kwotę wydatkowaną na zadanie a wynoszącą 616 668,15 zł  zmodernizowano nawierzchnię dróg do gruntów rolnych na terenie </a:t>
            </a:r>
            <a:br>
              <a:rPr lang="pl-PL" dirty="0" smtClean="0"/>
            </a:br>
            <a:r>
              <a:rPr lang="pl-PL" dirty="0" smtClean="0"/>
              <a:t>9 miejscowości (10 sołectw) o </a:t>
            </a:r>
            <a:r>
              <a:rPr lang="pl-PL" dirty="0" smtClean="0"/>
              <a:t>łącznej długości 1908 m b.</a:t>
            </a:r>
            <a:endParaRPr lang="pl-PL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20220113_101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9094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20220819_1412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147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przed wykonaniem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20220113_1011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148" y="119112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1677988" y="410118"/>
            <a:ext cx="10517187" cy="937419"/>
          </a:xfrm>
        </p:spPr>
        <p:txBody>
          <a:bodyPr/>
          <a:lstStyle/>
          <a:p>
            <a:r>
              <a:rPr lang="pl-PL" dirty="0" smtClean="0"/>
              <a:t>Stan po wykonaniu prac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20220819_1412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7243" y="1347537"/>
            <a:ext cx="9600000" cy="72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alopolska-template-2016">
  <a:themeElements>
    <a:clrScheme name="New_Template4">
      <a:dk1>
        <a:srgbClr val="414141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Malopolska-template-2016</Template>
  <TotalTime>33823</TotalTime>
  <Words>420</Words>
  <Application>Microsoft Office PowerPoint</Application>
  <PresentationFormat>Niestandardowy</PresentationFormat>
  <Paragraphs>120</Paragraphs>
  <Slides>55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55</vt:i4>
      </vt:variant>
    </vt:vector>
  </HeadingPairs>
  <TitlesOfParts>
    <vt:vector size="56" baseType="lpstr">
      <vt:lpstr>Malopolska-template-2016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</vt:vector>
  </TitlesOfParts>
  <Company>UMWM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 70 pkt</dc:title>
  <dc:creator>umwm</dc:creator>
  <cp:lastModifiedBy>WKLEK</cp:lastModifiedBy>
  <cp:revision>132</cp:revision>
  <dcterms:created xsi:type="dcterms:W3CDTF">2016-01-28T15:35:22Z</dcterms:created>
  <dcterms:modified xsi:type="dcterms:W3CDTF">2022-10-26T11:48:41Z</dcterms:modified>
</cp:coreProperties>
</file>